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4"/>
  </p:notesMasterIdLst>
  <p:sldIdLst>
    <p:sldId id="258" r:id="rId2"/>
    <p:sldId id="292" r:id="rId3"/>
    <p:sldId id="285" r:id="rId4"/>
    <p:sldId id="290" r:id="rId5"/>
    <p:sldId id="274" r:id="rId6"/>
    <p:sldId id="272" r:id="rId7"/>
    <p:sldId id="282" r:id="rId8"/>
    <p:sldId id="261" r:id="rId9"/>
    <p:sldId id="286" r:id="rId10"/>
    <p:sldId id="288" r:id="rId11"/>
    <p:sldId id="273" r:id="rId12"/>
    <p:sldId id="293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9275" autoAdjust="0"/>
  </p:normalViewPr>
  <p:slideViewPr>
    <p:cSldViewPr>
      <p:cViewPr>
        <p:scale>
          <a:sx n="100" d="100"/>
          <a:sy n="100" d="100"/>
        </p:scale>
        <p:origin x="-122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3"/>
            <a:ext cx="2945659" cy="49641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3"/>
            <a:ext cx="2945659" cy="496412"/>
          </a:xfrm>
          <a:prstGeom prst="rect">
            <a:avLst/>
          </a:prstGeom>
        </p:spPr>
        <p:txBody>
          <a:bodyPr vert="horz" lIns="95554" tIns="47777" rIns="95554" bIns="47777" rtlCol="0"/>
          <a:lstStyle>
            <a:lvl1pPr algn="r">
              <a:defRPr sz="1300"/>
            </a:lvl1pPr>
          </a:lstStyle>
          <a:p>
            <a:fld id="{8007942D-A22B-4711-BB05-9F3EF6191768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4" tIns="47777" rIns="95554" bIns="4777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11"/>
            <a:ext cx="5438140" cy="4467701"/>
          </a:xfrm>
          <a:prstGeom prst="rect">
            <a:avLst/>
          </a:prstGeom>
        </p:spPr>
        <p:txBody>
          <a:bodyPr vert="horz" lIns="95554" tIns="47777" rIns="95554" bIns="4777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30093"/>
            <a:ext cx="2945659" cy="49641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30093"/>
            <a:ext cx="2945659" cy="496412"/>
          </a:xfrm>
          <a:prstGeom prst="rect">
            <a:avLst/>
          </a:prstGeom>
        </p:spPr>
        <p:txBody>
          <a:bodyPr vert="horz" lIns="95554" tIns="47777" rIns="95554" bIns="47777" rtlCol="0" anchor="b"/>
          <a:lstStyle>
            <a:lvl1pPr algn="r">
              <a:defRPr sz="1300"/>
            </a:lvl1pPr>
          </a:lstStyle>
          <a:p>
            <a:fld id="{EE0550FC-F1FD-4B31-BF14-8A126F2989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15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92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8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250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861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177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72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27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5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22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476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015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25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000" t="-2000" r="-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0384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Март, 2012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1261786" cy="573998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79512" y="1268760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57355">
              <a:defRPr/>
            </a:pP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Транспортно-пересадочные узлы</a:t>
            </a:r>
          </a:p>
          <a:p>
            <a:pPr algn="ctr" defTabSz="957355">
              <a:defRPr/>
            </a:pP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в рамках реализации</a:t>
            </a:r>
          </a:p>
          <a:p>
            <a:pPr algn="ctr" defTabSz="957355">
              <a:defRPr/>
            </a:pPr>
            <a:r>
              <a:rPr lang="ru-RU" sz="4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комплексного инвестиционного проекта </a:t>
            </a:r>
            <a: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/>
            </a:r>
            <a:b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«Реконструкция и развитие</a:t>
            </a:r>
            <a:b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Малого кольца</a:t>
            </a:r>
            <a:b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</a:br>
            <a:r>
              <a:rPr lang="ru-RU" sz="40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Московской железной дороги»</a:t>
            </a:r>
          </a:p>
        </p:txBody>
      </p:sp>
    </p:spTree>
    <p:extLst>
      <p:ext uri="{BB962C8B-B14F-4D97-AF65-F5344CB8AC3E}">
        <p14:creationId xmlns="" xmlns:p14="http://schemas.microsoft.com/office/powerpoint/2010/main" val="24807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/>
          <p:cNvCxnSpPr/>
          <p:nvPr/>
        </p:nvCxnSpPr>
        <p:spPr>
          <a:xfrm>
            <a:off x="1763688" y="2348880"/>
            <a:ext cx="3770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0" y="0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827584" y="85740"/>
            <a:ext cx="8352928" cy="46294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16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000" dirty="0"/>
              <a:t> </a:t>
            </a:r>
            <a:endParaRPr lang="ru-RU" sz="1000" dirty="0" smtClean="0"/>
          </a:p>
          <a:p>
            <a:r>
              <a:rPr lang="ru-RU" dirty="0" smtClean="0"/>
              <a:t>Условия финансирования при выборе ЗАКАЗЧИКА НА ПРОЕКТИРОВАНИЕ И  СТРОИТЕЛЬСТВТО </a:t>
            </a:r>
            <a:r>
              <a:rPr lang="ru-RU" dirty="0" err="1" smtClean="0"/>
              <a:t>тпу</a:t>
            </a:r>
            <a:endParaRPr lang="ru-RU" dirty="0" smtClean="0"/>
          </a:p>
          <a:p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251520" y="7647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1425550"/>
            <a:ext cx="4176464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 счет дополнительно вносимых акционерами средств в Уставной капитал ОАО «МКЖД»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75599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Вариант 2</a:t>
            </a:r>
          </a:p>
          <a:p>
            <a:pPr algn="ctr"/>
            <a:endParaRPr lang="ru-RU" sz="14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499992" y="1412776"/>
            <a:ext cx="4176464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 счет</a:t>
            </a:r>
            <a:r>
              <a:rPr lang="ru-RU" b="1" dirty="0"/>
              <a:t> </a:t>
            </a:r>
            <a:r>
              <a:rPr lang="ru-RU" b="1" dirty="0" smtClean="0"/>
              <a:t>средств, внесенных  уставной капитал компании  ОАО «МКЖД»</a:t>
            </a:r>
          </a:p>
          <a:p>
            <a:pPr algn="ctr"/>
            <a:r>
              <a:rPr lang="ru-RU" b="1" dirty="0" smtClean="0"/>
              <a:t>с привлечением инвестиций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8879" y="2924944"/>
            <a:ext cx="325099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Дополнительная нагрузка на бюджет города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707904" y="2660321"/>
            <a:ext cx="2448272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Создание условий формирования </a:t>
            </a:r>
            <a:r>
              <a:rPr lang="ru-RU" sz="1600" b="1" dirty="0" smtClean="0"/>
              <a:t>«Комплексного» ТПУ</a:t>
            </a:r>
          </a:p>
          <a:p>
            <a:pPr algn="ctr"/>
            <a:r>
              <a:rPr lang="ru-RU" sz="1400" b="1" dirty="0" smtClean="0"/>
              <a:t>с привлечением инвестиций </a:t>
            </a:r>
          </a:p>
          <a:p>
            <a:pPr algn="ctr"/>
            <a:r>
              <a:rPr lang="ru-RU" sz="1400" b="1" dirty="0" smtClean="0"/>
              <a:t>(внесение соответствующих изменений в разрабатываемую Территориальную схему)</a:t>
            </a:r>
          </a:p>
          <a:p>
            <a:pPr algn="ctr"/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3" y="4081135"/>
            <a:ext cx="3240360" cy="15081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Формирование</a:t>
            </a:r>
          </a:p>
          <a:p>
            <a:pPr algn="ctr"/>
            <a:r>
              <a:rPr lang="ru-RU" sz="1600" b="1" dirty="0" smtClean="0"/>
              <a:t>«Минимального» ТПУ</a:t>
            </a:r>
          </a:p>
          <a:p>
            <a:pPr algn="ctr"/>
            <a:r>
              <a:rPr lang="ru-RU" sz="1600" b="1" dirty="0" smtClean="0"/>
              <a:t>на основе станций МКЖД,</a:t>
            </a:r>
          </a:p>
          <a:p>
            <a:pPr algn="ctr"/>
            <a:r>
              <a:rPr lang="ru-RU" sz="1600" b="1" dirty="0" smtClean="0"/>
              <a:t>не обеспечивающего</a:t>
            </a:r>
            <a:r>
              <a:rPr lang="ru-RU" sz="1400" b="1" dirty="0" smtClean="0"/>
              <a:t> комплексный подход к организации удобных и комфортных пересадок</a:t>
            </a:r>
            <a:endParaRPr lang="ru-RU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5085184"/>
            <a:ext cx="2448272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Предоставление отдельных компенсационных участков</a:t>
            </a:r>
          </a:p>
          <a:p>
            <a:pPr algn="ctr"/>
            <a:endParaRPr lang="ru-RU" sz="8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07904" y="5085184"/>
            <a:ext cx="2448272" cy="15081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1400" b="1" dirty="0" smtClean="0"/>
              <a:t>Формирование </a:t>
            </a:r>
            <a:r>
              <a:rPr lang="ru-RU" sz="1400" b="1" dirty="0"/>
              <a:t>проектов планировки  ТПУ в соответствии с </a:t>
            </a:r>
            <a:r>
              <a:rPr lang="ru-RU" sz="1400" b="1" dirty="0" smtClean="0"/>
              <a:t>границами </a:t>
            </a:r>
            <a:r>
              <a:rPr lang="ru-RU" sz="1400" b="1" dirty="0"/>
              <a:t>и </a:t>
            </a:r>
            <a:r>
              <a:rPr lang="ru-RU" sz="1400" b="1" dirty="0" err="1" smtClean="0"/>
              <a:t>ТЭПами</a:t>
            </a:r>
            <a:r>
              <a:rPr lang="ru-RU" sz="1400" b="1" dirty="0" smtClean="0"/>
              <a:t>, учитывающих инвестиционную составляющую </a:t>
            </a:r>
            <a:endParaRPr lang="ru-RU" sz="1400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>
            <a:off x="4932040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endCxn id="13" idx="0"/>
          </p:cNvCxnSpPr>
          <p:nvPr/>
        </p:nvCxnSpPr>
        <p:spPr>
          <a:xfrm>
            <a:off x="7668344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444208" y="2655962"/>
            <a:ext cx="2448272" cy="212365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Создание условий формирования </a:t>
            </a:r>
            <a:r>
              <a:rPr lang="ru-RU" sz="1600" b="1" dirty="0" smtClean="0"/>
              <a:t>«Ограниченного» ТПУ</a:t>
            </a:r>
          </a:p>
          <a:p>
            <a:pPr algn="ctr"/>
            <a:r>
              <a:rPr lang="ru-RU" sz="1400" b="1" dirty="0" smtClean="0"/>
              <a:t>с минимальным привлечением инвестиций </a:t>
            </a:r>
          </a:p>
          <a:p>
            <a:pPr algn="ctr"/>
            <a:r>
              <a:rPr lang="ru-RU" sz="1400" b="1" dirty="0" smtClean="0"/>
              <a:t>(внесение соответствующих изменений в разрабатываемую Территориальную схему)</a:t>
            </a:r>
          </a:p>
          <a:p>
            <a:pPr algn="ctr"/>
            <a:endParaRPr lang="ru-RU" sz="400" b="1" dirty="0"/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5508104" y="2348880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7380312" y="2339355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9585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99592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179512" y="814230"/>
            <a:ext cx="8784976" cy="5257017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indent="-360000" algn="just">
              <a:lnSpc>
                <a:spcPct val="114000"/>
              </a:lnSpc>
            </a:pPr>
            <a:r>
              <a:rPr lang="ru-RU" sz="2000" b="1" spc="150" dirty="0" smtClean="0">
                <a:ln w="11430">
                  <a:noFill/>
                </a:ln>
                <a:solidFill>
                  <a:schemeClr val="tx1"/>
                </a:solidFill>
              </a:rPr>
              <a:t>   </a:t>
            </a:r>
            <a:r>
              <a:rPr lang="ru-RU" b="1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финансирования Проекта планируется привлечение инвестиций по следующим направлениям:</a:t>
            </a:r>
          </a:p>
          <a:p>
            <a:pPr indent="-360000" algn="just">
              <a:lnSpc>
                <a:spcPct val="114000"/>
              </a:lnSpc>
            </a:pPr>
            <a:endParaRPr lang="ru-RU" b="1" dirty="0">
              <a:ln w="1143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 typeface="Arial" charset="0"/>
              <a:buChar char="•"/>
            </a:pPr>
            <a:r>
              <a:rPr lang="ru-RU" b="1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Строительство и эксплуатация транспортно-пересадочных узлов</a:t>
            </a:r>
          </a:p>
          <a:p>
            <a:pPr algn="just">
              <a:lnSpc>
                <a:spcPct val="114000"/>
              </a:lnSpc>
            </a:pPr>
            <a:r>
              <a:rPr lang="ru-RU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инвесторов в строительство и эксплуатацию ТПУ возможно в случае согласования с Москомархитектурой  и причастными подразделениями Правительства города Москвы предоставления под ТПУ земельных участков, достаточных для формирования соотношения технологической части ТПУ к коммерческой в диапазоне 1 к 3, либо предоставления компенсационных земельных участков за границами ТПУ для строительство инвестиционно-привлекательных объектов.</a:t>
            </a:r>
            <a:r>
              <a:rPr lang="ru-RU" b="1" dirty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n w="1143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</a:pPr>
            <a:endParaRPr lang="ru-RU" b="1" dirty="0" smtClean="0">
              <a:ln w="11430"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14000"/>
              </a:lnSpc>
              <a:buFont typeface="Arial" charset="0"/>
              <a:buChar char="•"/>
            </a:pPr>
            <a:r>
              <a:rPr lang="ru-RU" b="1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Приобретение/лизинг/аренда </a:t>
            </a:r>
            <a:r>
              <a:rPr lang="ru-RU" b="1" dirty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подвижного состава и его обслуживание (моторвагонное депо)</a:t>
            </a:r>
          </a:p>
          <a:p>
            <a:pPr algn="just">
              <a:lnSpc>
                <a:spcPct val="114000"/>
              </a:lnSpc>
            </a:pPr>
            <a:r>
              <a:rPr lang="ru-RU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привлечения </a:t>
            </a:r>
            <a:r>
              <a:rPr lang="ru-RU" dirty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инвесторов </a:t>
            </a:r>
            <a:r>
              <a:rPr lang="ru-RU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необходимо согласование </a:t>
            </a:r>
            <a:r>
              <a:rPr lang="ru-RU" dirty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тарифа на перевозку пассажиров на уровне Московского метрополитена </a:t>
            </a:r>
            <a:r>
              <a:rPr lang="ru-RU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установления льготного тарифа по инфраструктурной составляющей</a:t>
            </a:r>
            <a:r>
              <a:rPr lang="ru-RU" dirty="0" smtClean="0">
                <a:ln w="11430"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pc="1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47" name="Заголовок 3"/>
          <p:cNvSpPr txBox="1">
            <a:spLocks/>
          </p:cNvSpPr>
          <p:nvPr/>
        </p:nvSpPr>
        <p:spPr>
          <a:xfrm>
            <a:off x="180528" y="-27312"/>
            <a:ext cx="9144000" cy="648000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Привлечение инвестиций </a:t>
            </a:r>
            <a:r>
              <a:rPr kumimoji="0" lang="ru-RU" sz="16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 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Проект МКЖД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 целью снижения нагрузки на бюджет города</a:t>
            </a:r>
            <a:endParaRPr kumimoji="0" lang="ru-RU" sz="16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0791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11" name="Rectangle 66"/>
          <p:cNvSpPr>
            <a:spLocks noChangeArrowheads="1"/>
          </p:cNvSpPr>
          <p:nvPr/>
        </p:nvSpPr>
        <p:spPr bwMode="auto">
          <a:xfrm>
            <a:off x="1403648" y="65141"/>
            <a:ext cx="6984776" cy="4318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НЕОБХОДИМОСТЬ ДОРАБОТКИ ТЕРРИТОРИАЛЬНОЙ СХЕМЫ </a:t>
            </a:r>
          </a:p>
          <a:p>
            <a:pPr algn="ctr">
              <a:spcBef>
                <a:spcPct val="0"/>
              </a:spcBef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С УЧЕТОМ ПРИОРИТЕТНОСТИ ПРОЕКТА МКЖД</a:t>
            </a:r>
            <a:endParaRPr lang="ru-RU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2530" name="Picture 2" descr="D:\ДЕРГАЧЕВ\РАБОТА Дергачев\ЗАО ИТС\Сотрудники ЗАО ИТС\конев\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03" r="2783" b="2149"/>
          <a:stretch/>
        </p:blipFill>
        <p:spPr bwMode="auto">
          <a:xfrm>
            <a:off x="3131840" y="548680"/>
            <a:ext cx="5999584" cy="62889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35560" y="1700808"/>
            <a:ext cx="576000" cy="0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560" y="1412776"/>
            <a:ext cx="576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5560" y="2060848"/>
            <a:ext cx="576000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110170" y="2564904"/>
            <a:ext cx="360040" cy="338554"/>
            <a:chOff x="3802781" y="2361912"/>
            <a:chExt cx="360040" cy="338554"/>
          </a:xfrm>
        </p:grpSpPr>
        <p:sp>
          <p:nvSpPr>
            <p:cNvPr id="14" name="Овал 13"/>
            <p:cNvSpPr/>
            <p:nvPr/>
          </p:nvSpPr>
          <p:spPr>
            <a:xfrm>
              <a:off x="3833932" y="2428161"/>
              <a:ext cx="252000" cy="25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solidFill>
                  <a:srgbClr val="FF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802781" y="2361912"/>
              <a:ext cx="3600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м</a:t>
              </a:r>
            </a:p>
          </p:txBody>
        </p:sp>
      </p:grpSp>
      <p:grpSp>
        <p:nvGrpSpPr>
          <p:cNvPr id="3" name="Группа 15"/>
          <p:cNvGrpSpPr/>
          <p:nvPr/>
        </p:nvGrpSpPr>
        <p:grpSpPr>
          <a:xfrm>
            <a:off x="74166" y="3068960"/>
            <a:ext cx="432048" cy="144016"/>
            <a:chOff x="3851920" y="2564904"/>
            <a:chExt cx="432048" cy="144016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851920" y="2564904"/>
              <a:ext cx="432048" cy="144016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cxnSp>
          <p:nvCxnSpPr>
            <p:cNvPr id="18" name="Прямая соединительная линия 17"/>
            <p:cNvCxnSpPr>
              <a:stCxn id="17" idx="1"/>
              <a:endCxn id="17" idx="3"/>
            </p:cNvCxnSpPr>
            <p:nvPr/>
          </p:nvCxnSpPr>
          <p:spPr>
            <a:xfrm>
              <a:off x="3851920" y="2636912"/>
              <a:ext cx="432048" cy="0"/>
            </a:xfrm>
            <a:prstGeom prst="line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>
            <a:off x="35560" y="2420888"/>
            <a:ext cx="576000" cy="0"/>
          </a:xfrm>
          <a:prstGeom prst="line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-3174" y="3789040"/>
            <a:ext cx="614734" cy="216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1" name="Прямоугольник 20"/>
          <p:cNvSpPr/>
          <p:nvPr/>
        </p:nvSpPr>
        <p:spPr>
          <a:xfrm>
            <a:off x="-3174" y="4383688"/>
            <a:ext cx="61473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2" name="Прямоугольник 21"/>
          <p:cNvSpPr/>
          <p:nvPr/>
        </p:nvSpPr>
        <p:spPr>
          <a:xfrm>
            <a:off x="-3174" y="5079198"/>
            <a:ext cx="614734" cy="216024"/>
          </a:xfrm>
          <a:prstGeom prst="rect">
            <a:avLst/>
          </a:prstGeom>
          <a:pattFill prst="ltVert">
            <a:fgClr>
              <a:srgbClr val="FF0000"/>
            </a:fgClr>
            <a:bgClr>
              <a:schemeClr val="bg1"/>
            </a:bgClr>
          </a:patt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23" name="Прямоугольник 22"/>
          <p:cNvSpPr/>
          <p:nvPr/>
        </p:nvSpPr>
        <p:spPr>
          <a:xfrm>
            <a:off x="-3174" y="5655262"/>
            <a:ext cx="614734" cy="216024"/>
          </a:xfrm>
          <a:prstGeom prst="rect">
            <a:avLst/>
          </a:prstGeom>
          <a:pattFill prst="ltHorz">
            <a:fgClr>
              <a:schemeClr val="bg2">
                <a:lumMod val="50000"/>
              </a:schemeClr>
            </a:fgClr>
            <a:bgClr>
              <a:schemeClr val="bg1"/>
            </a:bgClr>
          </a:pattFill>
          <a:ln w="63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28575" y="6181725"/>
            <a:ext cx="546921" cy="4484"/>
          </a:xfrm>
          <a:prstGeom prst="line">
            <a:avLst/>
          </a:prstGeom>
          <a:ln w="38100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252536" y="90872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300" dirty="0" smtClean="0"/>
              <a:t>УСЛОВНЫЕ ОБОЗНАЧЕНИЯ</a:t>
            </a:r>
            <a:endParaRPr lang="ru-RU" sz="1400" b="1" u="sng" spc="300" dirty="0"/>
          </a:p>
        </p:txBody>
      </p:sp>
      <p:sp>
        <p:nvSpPr>
          <p:cNvPr id="26" name="TextBox 25"/>
          <p:cNvSpPr txBox="1"/>
          <p:nvPr/>
        </p:nvSpPr>
        <p:spPr>
          <a:xfrm>
            <a:off x="586952" y="1249015"/>
            <a:ext cx="2544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г</a:t>
            </a:r>
            <a:r>
              <a:rPr lang="ru-RU" sz="1000" b="1" dirty="0" smtClean="0"/>
              <a:t>раница планируемой территории</a:t>
            </a:r>
            <a:endParaRPr lang="ru-RU" sz="1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86952" y="1556792"/>
            <a:ext cx="2544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г</a:t>
            </a:r>
            <a:r>
              <a:rPr lang="ru-RU" sz="1000" b="1" dirty="0" smtClean="0"/>
              <a:t>раница рассматриваемой территории</a:t>
            </a:r>
            <a:endParaRPr lang="ru-RU" sz="1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86952" y="1853941"/>
            <a:ext cx="254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г</a:t>
            </a:r>
            <a:r>
              <a:rPr lang="ru-RU" sz="1000" b="1" dirty="0" smtClean="0"/>
              <a:t>раница административных</a:t>
            </a:r>
          </a:p>
          <a:p>
            <a:r>
              <a:rPr lang="ru-RU" sz="1000" b="1" dirty="0" smtClean="0"/>
              <a:t>округов города Москвы</a:t>
            </a:r>
            <a:endParaRPr lang="ru-RU" sz="1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86952" y="2636912"/>
            <a:ext cx="24008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с</a:t>
            </a:r>
            <a:r>
              <a:rPr lang="ru-RU" sz="1000" b="1" dirty="0" smtClean="0"/>
              <a:t>танции метрополитена</a:t>
            </a:r>
            <a:endParaRPr lang="ru-RU" sz="1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86953" y="2884874"/>
            <a:ext cx="2616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</a:t>
            </a:r>
            <a:r>
              <a:rPr lang="ru-RU" sz="1000" b="1" dirty="0" smtClean="0"/>
              <a:t>роектируемые остановочные </a:t>
            </a:r>
          </a:p>
          <a:p>
            <a:r>
              <a:rPr lang="ru-RU" sz="1000" b="1" dirty="0" smtClean="0"/>
              <a:t>пункты МКЖД</a:t>
            </a:r>
            <a:endParaRPr lang="ru-RU" sz="1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-252536" y="333724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u="sng" spc="300" dirty="0" smtClean="0"/>
              <a:t>ПРОЕКТЫ ПЛАНИРОВКИ</a:t>
            </a:r>
            <a:endParaRPr lang="ru-RU" sz="1400" b="1" u="sng" spc="300" dirty="0"/>
          </a:p>
        </p:txBody>
      </p:sp>
      <p:sp>
        <p:nvSpPr>
          <p:cNvPr id="32" name="TextBox 31"/>
          <p:cNvSpPr txBox="1"/>
          <p:nvPr/>
        </p:nvSpPr>
        <p:spPr>
          <a:xfrm>
            <a:off x="586953" y="3597586"/>
            <a:ext cx="254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</a:t>
            </a:r>
            <a:r>
              <a:rPr lang="ru-RU" sz="1000" b="1" dirty="0" smtClean="0"/>
              <a:t>роект планировки линейного </a:t>
            </a:r>
          </a:p>
          <a:p>
            <a:r>
              <a:rPr lang="ru-RU" sz="1000" b="1" dirty="0" smtClean="0"/>
              <a:t>объекта транспортной инфраструктуры - 1</a:t>
            </a:r>
            <a:endParaRPr lang="ru-RU" sz="1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586952" y="4077072"/>
            <a:ext cx="2688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</a:t>
            </a:r>
            <a:r>
              <a:rPr lang="ru-RU" sz="1000" b="1" dirty="0" smtClean="0"/>
              <a:t>роект планировки территорий </a:t>
            </a:r>
          </a:p>
          <a:p>
            <a:r>
              <a:rPr lang="ru-RU" sz="1000" b="1" dirty="0" smtClean="0"/>
              <a:t>прилегающих к МК МЖД, </a:t>
            </a:r>
          </a:p>
          <a:p>
            <a:r>
              <a:rPr lang="ru-RU" sz="1000" b="1" dirty="0" smtClean="0"/>
              <a:t>предусмотренные </a:t>
            </a:r>
            <a:r>
              <a:rPr lang="ru-RU" sz="1000" b="1" dirty="0" err="1" smtClean="0"/>
              <a:t>Терсхемой</a:t>
            </a:r>
            <a:r>
              <a:rPr lang="ru-RU" sz="1000" b="1" dirty="0" smtClean="0"/>
              <a:t>  МК МЖД - 53</a:t>
            </a:r>
            <a:endParaRPr lang="ru-RU" sz="1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586952" y="4797152"/>
            <a:ext cx="2616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п</a:t>
            </a:r>
            <a:r>
              <a:rPr lang="ru-RU" sz="1000" b="1" dirty="0" smtClean="0"/>
              <a:t>роект планировки территорий</a:t>
            </a:r>
          </a:p>
          <a:p>
            <a:r>
              <a:rPr lang="ru-RU" sz="1000" b="1" dirty="0" smtClean="0"/>
              <a:t>прилегающих к МК МЖД, </a:t>
            </a:r>
          </a:p>
          <a:p>
            <a:r>
              <a:rPr lang="ru-RU" sz="1000" b="1" dirty="0" smtClean="0"/>
              <a:t>предусмотренные распорядительными</a:t>
            </a:r>
          </a:p>
          <a:p>
            <a:r>
              <a:rPr lang="ru-RU" sz="1000" b="1" dirty="0" smtClean="0"/>
              <a:t>документами - 25</a:t>
            </a:r>
            <a:endParaRPr lang="ru-RU" sz="1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86953" y="5631051"/>
            <a:ext cx="2472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у</a:t>
            </a:r>
            <a:r>
              <a:rPr lang="ru-RU" sz="1000" b="1" dirty="0" smtClean="0"/>
              <a:t>тверждаемые проект планировки - 16</a:t>
            </a:r>
            <a:endParaRPr lang="ru-RU" sz="1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86953" y="6063099"/>
            <a:ext cx="25448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г</a:t>
            </a:r>
            <a:r>
              <a:rPr lang="ru-RU" sz="1000" b="1" dirty="0" smtClean="0"/>
              <a:t>раницы территории ТПУ МКЖД</a:t>
            </a:r>
            <a:endParaRPr lang="ru-RU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86952" y="2231286"/>
            <a:ext cx="2544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/>
              <a:t>г</a:t>
            </a:r>
            <a:r>
              <a:rPr lang="ru-RU" sz="1000" b="1" dirty="0" smtClean="0"/>
              <a:t>раница административных </a:t>
            </a:r>
          </a:p>
          <a:p>
            <a:r>
              <a:rPr lang="ru-RU" sz="1000" b="1" dirty="0" smtClean="0"/>
              <a:t>районов города Москвы</a:t>
            </a:r>
            <a:endParaRPr lang="ru-RU" sz="1000" b="1" dirty="0"/>
          </a:p>
        </p:txBody>
      </p:sp>
    </p:spTree>
    <p:extLst>
      <p:ext uri="{BB962C8B-B14F-4D97-AF65-F5344CB8AC3E}">
        <p14:creationId xmlns="" xmlns:p14="http://schemas.microsoft.com/office/powerpoint/2010/main" val="31487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79512" y="3501008"/>
            <a:ext cx="3168352" cy="31683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323528" y="3573016"/>
            <a:ext cx="287930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Условные обозначения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Денис Смирнов\Desktop\Новая папка\ПРЕЗЕНТАЦИИ МКЖД\ПРЕЗ04\метро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23" t="8057" r="657" b="19346"/>
          <a:stretch/>
        </p:blipFill>
        <p:spPr bwMode="auto">
          <a:xfrm>
            <a:off x="3419872" y="622031"/>
            <a:ext cx="5724128" cy="6169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0" y="116632"/>
            <a:ext cx="9144000" cy="31892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6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СХЕМА РАЗМЕЩЕНИЯ ТПУ МКЖД</a:t>
            </a:r>
            <a:endParaRPr lang="ru-RU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51520" y="4005063"/>
            <a:ext cx="3096344" cy="2550477"/>
            <a:chOff x="259171" y="2899990"/>
            <a:chExt cx="3089032" cy="3075789"/>
          </a:xfrm>
        </p:grpSpPr>
        <p:sp>
          <p:nvSpPr>
            <p:cNvPr id="2" name="TextBox 1"/>
            <p:cNvSpPr txBox="1"/>
            <p:nvPr/>
          </p:nvSpPr>
          <p:spPr>
            <a:xfrm>
              <a:off x="833875" y="2899990"/>
              <a:ext cx="2298815" cy="48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ТПУ МКЖД совмещенное с Московским Метрополитеном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3875" y="3334186"/>
              <a:ext cx="2514328" cy="491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Остановочный пункт с пешеходной доступностью до метро (около 500 м.)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3875" y="3855223"/>
              <a:ext cx="2442490" cy="482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Остановочный пункт совмещенный с радиальными направлениями ЖД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3875" y="4376257"/>
              <a:ext cx="2332077" cy="29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Остановочный пункт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3875" y="4636774"/>
              <a:ext cx="2332077" cy="29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Линии метрополитена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3875" y="5157809"/>
              <a:ext cx="2332077" cy="29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Линии монорельсовой дороги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33875" y="4897292"/>
              <a:ext cx="2332077" cy="29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Малое кольцо железной дороги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3875" y="5418327"/>
              <a:ext cx="2332077" cy="29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Перспективные линии метро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33875" y="5678845"/>
              <a:ext cx="2332077" cy="296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00" b="1" dirty="0" smtClean="0">
                  <a:latin typeface="Times New Roman" pitchFamily="18" charset="0"/>
                  <a:cs typeface="Times New Roman" pitchFamily="18" charset="0"/>
                </a:rPr>
                <a:t>Аэроэкспресс</a:t>
              </a:r>
              <a:endParaRPr lang="ru-RU" sz="1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5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3277" r="93796" b="12535"/>
            <a:stretch/>
          </p:blipFill>
          <p:spPr bwMode="auto">
            <a:xfrm>
              <a:off x="331009" y="2899991"/>
              <a:ext cx="316334" cy="34936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91814" r="93918" b="5498"/>
            <a:stretch/>
          </p:blipFill>
          <p:spPr bwMode="auto">
            <a:xfrm>
              <a:off x="331009" y="3986233"/>
              <a:ext cx="381946" cy="22685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87605" r="93842" b="8068"/>
            <a:stretch/>
          </p:blipFill>
          <p:spPr bwMode="auto">
            <a:xfrm>
              <a:off x="331009" y="3421026"/>
              <a:ext cx="313979" cy="3473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908" t="95057" r="27515" b="3183"/>
            <a:stretch/>
          </p:blipFill>
          <p:spPr bwMode="auto">
            <a:xfrm>
              <a:off x="331009" y="5765684"/>
              <a:ext cx="430357" cy="17367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582" t="94795" r="95023" b="2810"/>
            <a:stretch/>
          </p:blipFill>
          <p:spPr bwMode="auto">
            <a:xfrm>
              <a:off x="331009" y="4289418"/>
              <a:ext cx="431028" cy="5421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511" t="85974" r="26821" b="11201"/>
            <a:stretch/>
          </p:blipFill>
          <p:spPr bwMode="auto">
            <a:xfrm>
              <a:off x="331009" y="4636774"/>
              <a:ext cx="441960" cy="19355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075" t="88630" r="26916" b="9307"/>
            <a:stretch/>
          </p:blipFill>
          <p:spPr bwMode="auto">
            <a:xfrm>
              <a:off x="259171" y="5222546"/>
              <a:ext cx="531137" cy="1634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634" t="90733" r="26649" b="6823"/>
            <a:stretch/>
          </p:blipFill>
          <p:spPr bwMode="auto">
            <a:xfrm>
              <a:off x="331009" y="4984131"/>
              <a:ext cx="444461" cy="16744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C:\Users\Денис Смирнов\Desktop\Новая папка\ПРЕЗЕНТАЦИИ МКЖД\ПРЕЗ04\метро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4670" t="92829" r="27559" b="4991"/>
            <a:stretch/>
          </p:blipFill>
          <p:spPr bwMode="auto">
            <a:xfrm flipV="1">
              <a:off x="331009" y="5418327"/>
              <a:ext cx="396240" cy="34735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107504" y="692696"/>
            <a:ext cx="3312368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МКЖД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остановочных пунктов.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всех – пересадка на НГПТ.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ТЭО проекта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19 ТПУ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из которых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 ТПУ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будут с пересадкой 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Метро, 6 ТПУ 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пересадкой на радиальные направления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железной дороги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 ТПУ - оба вида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пересадки. 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Москомархитектура предлагает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убрать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остановочный пункт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Лужнецкая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набережная» («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Потылиха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предусмотреть еще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остановочных пункта 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– «Пресня» и «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ЗиЛ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1621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987824" y="3212976"/>
            <a:ext cx="3132857" cy="18002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908720"/>
            <a:ext cx="4104456" cy="19442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8032" y="908720"/>
            <a:ext cx="4104456" cy="194421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304256" y="4653136"/>
            <a:ext cx="0" cy="0"/>
          </a:xfrm>
          <a:prstGeom prst="lin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1427" y="908720"/>
            <a:ext cx="9171093" cy="4480"/>
          </a:xfrm>
          <a:prstGeom prst="line">
            <a:avLst/>
          </a:prstGeom>
          <a:ln w="1174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987824" y="3284984"/>
            <a:ext cx="3096344" cy="15121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1600" b="1" dirty="0" smtClean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6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Совместная   компания</a:t>
            </a:r>
          </a:p>
          <a:p>
            <a:pPr algn="ctr"/>
            <a:r>
              <a:rPr lang="ru-RU" sz="20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ОАО «МКЖД»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Координация и управление проектом;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Согласование ТУ и ТТ в едином подходе;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Привлечение инвестиций;</a:t>
            </a:r>
          </a:p>
          <a:p>
            <a:pPr algn="ctr">
              <a:buFont typeface="Arial" pitchFamily="34" charset="0"/>
              <a:buChar char="•"/>
            </a:pPr>
            <a:r>
              <a:rPr lang="ru-RU" sz="12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Создание современной транспортной системы </a:t>
            </a:r>
          </a:p>
          <a:p>
            <a:pPr algn="ctr">
              <a:buFont typeface="Arial" pitchFamily="34" charset="0"/>
              <a:buChar char="•"/>
            </a:pPr>
            <a:endParaRPr lang="ru-RU" sz="1400" b="1" dirty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412776"/>
            <a:ext cx="4032448" cy="93610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000" b="1" dirty="0" smtClean="0">
              <a:ln w="5080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реконструкция и развитие железнодорожной </a:t>
            </a:r>
            <a:r>
              <a:rPr lang="ru-RU" sz="1200" b="1" dirty="0">
                <a:solidFill>
                  <a:schemeClr val="tx1"/>
                </a:solidFill>
              </a:rPr>
              <a:t>инфраструктуры; 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-строительство </a:t>
            </a:r>
            <a:r>
              <a:rPr lang="ru-RU" sz="1200" b="1" dirty="0">
                <a:solidFill>
                  <a:schemeClr val="tx1"/>
                </a:solidFill>
              </a:rPr>
              <a:t>3-го главного пути;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-электрификация МКЖД.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ln w="50800"/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484784"/>
            <a:ext cx="4176464" cy="122413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-реконструкция </a:t>
            </a:r>
            <a:r>
              <a:rPr lang="ru-RU" sz="1200" b="1" dirty="0">
                <a:solidFill>
                  <a:schemeClr val="tx1"/>
                </a:solidFill>
              </a:rPr>
              <a:t>искусственных </a:t>
            </a:r>
            <a:r>
              <a:rPr lang="ru-RU" sz="1200" b="1" dirty="0" smtClean="0">
                <a:solidFill>
                  <a:schemeClr val="tx1"/>
                </a:solidFill>
              </a:rPr>
              <a:t>сооружений (путепроводы);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-перекладка коммуникаций;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-подготовка и освобождение территорий;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-</a:t>
            </a:r>
            <a:r>
              <a:rPr lang="ru-RU" sz="1200" b="1" dirty="0">
                <a:solidFill>
                  <a:schemeClr val="tx1"/>
                </a:solidFill>
              </a:rPr>
              <a:t>организация дорожного движения в пределах ТПУ;</a:t>
            </a: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-формирование новой маршрутной </a:t>
            </a:r>
            <a:r>
              <a:rPr lang="ru-RU" sz="1200" b="1" dirty="0" smtClean="0">
                <a:solidFill>
                  <a:schemeClr val="tx1"/>
                </a:solidFill>
              </a:rPr>
              <a:t>сети  НГПТ;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 defTabSz="95781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-выдача </a:t>
            </a:r>
            <a:r>
              <a:rPr lang="ru-RU" sz="1200" b="1" dirty="0" smtClean="0">
                <a:solidFill>
                  <a:schemeClr val="tx1"/>
                </a:solidFill>
              </a:rPr>
              <a:t>технических условий и ГПЗУ.</a:t>
            </a:r>
            <a:endParaRPr lang="ru-RU" sz="12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773" y="5301208"/>
            <a:ext cx="4092203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4016" y="5373216"/>
            <a:ext cx="4248472" cy="10081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смежных проектов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860032" y="5301208"/>
            <a:ext cx="3888432" cy="12961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000" b="1" dirty="0" smtClean="0">
                <a:ln w="5080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Инвесторы</a:t>
            </a:r>
          </a:p>
        </p:txBody>
      </p:sp>
      <p:sp>
        <p:nvSpPr>
          <p:cNvPr id="15" name="Двойная стрелка влево/вверх 14"/>
          <p:cNvSpPr/>
          <p:nvPr/>
        </p:nvSpPr>
        <p:spPr>
          <a:xfrm flipH="1" flipV="1">
            <a:off x="1512166" y="4149080"/>
            <a:ext cx="1403649" cy="1152128"/>
          </a:xfrm>
          <a:prstGeom prst="leftUpArrow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верх 15"/>
          <p:cNvSpPr/>
          <p:nvPr/>
        </p:nvSpPr>
        <p:spPr>
          <a:xfrm rot="5400000" flipH="1" flipV="1">
            <a:off x="6372708" y="3969060"/>
            <a:ext cx="1152128" cy="1512168"/>
          </a:xfrm>
          <a:prstGeom prst="leftUpArrow">
            <a:avLst>
              <a:gd name="adj1" fmla="val 25000"/>
              <a:gd name="adj2" fmla="val 21437"/>
              <a:gd name="adj3" fmla="val 25000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углом вверх 16"/>
          <p:cNvSpPr/>
          <p:nvPr/>
        </p:nvSpPr>
        <p:spPr>
          <a:xfrm rot="16200000" flipH="1">
            <a:off x="6326828" y="2718798"/>
            <a:ext cx="1171879" cy="1440161"/>
          </a:xfrm>
          <a:prstGeom prst="bentUpArrow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16200000" flipH="1" flipV="1">
            <a:off x="1709936" y="2799186"/>
            <a:ext cx="1152128" cy="1259632"/>
          </a:xfrm>
          <a:prstGeom prst="bentUpArrow">
            <a:avLst>
              <a:gd name="adj1" fmla="val 25000"/>
              <a:gd name="adj2" fmla="val 24198"/>
              <a:gd name="adj3" fmla="val 25000"/>
            </a:avLst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97788" y="-27312"/>
            <a:ext cx="8275895" cy="648000"/>
          </a:xfrm>
        </p:spPr>
        <p:txBody>
          <a:bodyPr lIns="36000" tIns="36000" rIns="36000" bIns="36000">
            <a:normAutofit/>
          </a:bodyPr>
          <a:lstStyle/>
          <a:p>
            <a:pPr eaLnBrk="1" hangingPunct="1">
              <a:defRPr/>
            </a:pPr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Управление проектом </a:t>
            </a: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МКЖД</a:t>
            </a:r>
            <a:endParaRPr lang="ru-RU" sz="16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0152" y="98072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ОАО «РЖД»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827584" y="9807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Правительство Москвы</a:t>
            </a:r>
            <a:endParaRPr 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68844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219696" y="40521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3552" y="102781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3385895"/>
              </p:ext>
            </p:extLst>
          </p:nvPr>
        </p:nvGraphicFramePr>
        <p:xfrm>
          <a:off x="323528" y="764704"/>
          <a:ext cx="8640959" cy="5688633"/>
        </p:xfrm>
        <a:graphic>
          <a:graphicData uri="http://schemas.openxmlformats.org/drawingml/2006/table">
            <a:tbl>
              <a:tblPr firstRow="1" firstCol="1" lastRow="1" bandRow="1">
                <a:tableStyleId>{8A107856-5554-42FB-B03E-39F5DBC370BA}</a:tableStyleId>
              </a:tblPr>
              <a:tblGrid>
                <a:gridCol w="615659"/>
                <a:gridCol w="3632813"/>
                <a:gridCol w="2088232"/>
                <a:gridCol w="2304255"/>
              </a:tblGrid>
              <a:tr h="342508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Преимущества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 smtClean="0">
                          <a:solidFill>
                            <a:schemeClr val="tx1"/>
                          </a:solidFill>
                        </a:rPr>
                        <a:t>Варианты</a:t>
                      </a:r>
                      <a:endParaRPr lang="ru-RU" sz="16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9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ОАО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«МКЖД»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</a:rPr>
                        <a:t>Структурное подразделение Правительства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</a:rPr>
                        <a:t> Москвы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46619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Снижение нагрузки на городской бюджет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48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3136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Соблюдение баланса интересов при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</a:t>
                      </a: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омплексной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увязке развития транспортной инфраструктуры  и территорий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94113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Балансовая принадлежность с учетом разных собственников территории  и  эксплуатация</a:t>
                      </a: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48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2543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Внедрение международных стандартов качества обслуживания пассажиров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9592" y="-42125"/>
            <a:ext cx="8244408" cy="584775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all" spc="0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Определение Заказчика на проектирование и строительство Тпу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893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0" name="Прямая соединительная линия 199"/>
          <p:cNvCxnSpPr/>
          <p:nvPr/>
        </p:nvCxnSpPr>
        <p:spPr>
          <a:xfrm>
            <a:off x="2195736" y="43752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5516" y="692696"/>
            <a:ext cx="8676964" cy="5647700"/>
          </a:xfrm>
          <a:prstGeom prst="rect">
            <a:avLst/>
          </a:prstGeom>
          <a:ln w="9525"/>
          <a:scene3d>
            <a:camera prst="orthographicFront"/>
            <a:lightRig rig="threePt" dir="t"/>
          </a:scene3d>
          <a:sp3d extrusionH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/>
              <a:t>Заказчик на проект ТПУ МКЖД обеспечивает:</a:t>
            </a: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Консолидацию позиции 2-х акционеров (Правительство Москвы и ОАО «РЖД») по развитию территорий ТПУ на городской территории и в полосе отвода МКЖД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Управление комплексным подходом к развитию территории прилегающих к МКЖД с целью снижения нагрузки на городской бюджет и инвестиционную программу ОАО«РЖД»;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Привлечение инвестиций на строительство ТПУ и развитие прилегающей территории;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Координацию действий участников проекта МКЖД, в т.ч. по смежным транспортным проектам;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Освобождение территорий под размещение ТПУ;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Разработку проектов планировок территорий ТПУ и проектно-сметной документации по строительство ТПУ;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Разработку и согласование в причастных подразделениях Правительства Москвы архитектурно-планировочных решений по ТПУ;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Организацию строительно-монтажных работ по ТПУ;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Контроль за расходованием средств, в т.ч. привлеченных;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Координация действий инвесторов, подрядчиков и т.п.;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Ввод объектов в эксплуатацию (в комплексе).</a:t>
            </a:r>
          </a:p>
          <a:p>
            <a:pPr lvl="0" indent="360000" algn="just">
              <a:spcAft>
                <a:spcPts val="600"/>
              </a:spcAft>
              <a:buFontTx/>
              <a:buChar char="-"/>
            </a:pP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2050" name="Заголовок 3"/>
          <p:cNvSpPr>
            <a:spLocks noGrp="1"/>
          </p:cNvSpPr>
          <p:nvPr>
            <p:ph type="title"/>
          </p:nvPr>
        </p:nvSpPr>
        <p:spPr>
          <a:xfrm>
            <a:off x="1043608" y="-27312"/>
            <a:ext cx="7956884" cy="648000"/>
          </a:xfrm>
        </p:spPr>
        <p:txBody>
          <a:bodyPr lIns="36000" tIns="36000" rIns="36000" bIns="36000">
            <a:normAutofit/>
          </a:bodyPr>
          <a:lstStyle/>
          <a:p>
            <a:pPr eaLnBrk="1" hangingPunct="1">
              <a:defRPr/>
            </a:pPr>
            <a:r>
              <a:rPr lang="ru-RU" sz="16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Функции Заказчика на проектирование и строительство ТПУ МКЖД</a:t>
            </a:r>
          </a:p>
        </p:txBody>
      </p:sp>
    </p:spTree>
    <p:extLst>
      <p:ext uri="{BB962C8B-B14F-4D97-AF65-F5344CB8AC3E}">
        <p14:creationId xmlns="" xmlns:p14="http://schemas.microsoft.com/office/powerpoint/2010/main" val="3151260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219696" y="405215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23552" y="1027815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3385895"/>
              </p:ext>
            </p:extLst>
          </p:nvPr>
        </p:nvGraphicFramePr>
        <p:xfrm>
          <a:off x="251520" y="620688"/>
          <a:ext cx="8640960" cy="3337843"/>
        </p:xfrm>
        <a:graphic>
          <a:graphicData uri="http://schemas.openxmlformats.org/drawingml/2006/table">
            <a:tbl>
              <a:tblPr firstRow="1" firstCol="1" lastRow="1" bandRow="1">
                <a:tableStyleId>{8A107856-5554-42FB-B03E-39F5DBC370BA}</a:tableStyleId>
              </a:tblPr>
              <a:tblGrid>
                <a:gridCol w="432048"/>
                <a:gridCol w="3600400"/>
                <a:gridCol w="2592288"/>
                <a:gridCol w="2016224"/>
              </a:tblGrid>
              <a:tr h="270884">
                <a:tc row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>
                          <a:solidFill>
                            <a:schemeClr val="tx1"/>
                          </a:solidFill>
                        </a:rPr>
                        <a:t>№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Преимущества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400" dirty="0" smtClean="0">
                          <a:solidFill>
                            <a:schemeClr val="tx1"/>
                          </a:solidFill>
                        </a:rPr>
                        <a:t>Варианты</a:t>
                      </a:r>
                      <a:endParaRPr lang="ru-RU" sz="16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38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4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</a:rPr>
                        <a:t>ОАО «МКЖД»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4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Москомархитектура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73330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</a:rPr>
                        <a:t>Снижение нагрузки на городской бюджет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79047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</a:rPr>
                        <a:t>Минимальные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</a:rPr>
                        <a:t> сроки п</a:t>
                      </a: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</a:rPr>
                        <a:t>роведение </a:t>
                      </a:r>
                      <a:r>
                        <a:rPr lang="ru-RU" sz="1400" b="1" kern="14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конкурсных</a:t>
                      </a:r>
                      <a:r>
                        <a:rPr lang="ru-RU" sz="1400" b="1" kern="1400" dirty="0">
                          <a:solidFill>
                            <a:schemeClr val="tx1"/>
                          </a:solidFill>
                        </a:rPr>
                        <a:t> процедур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33308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400" kern="14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</a:rPr>
                        <a:t>Параллельная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</a:rPr>
                        <a:t> увязка и корректировка </a:t>
                      </a:r>
                      <a:r>
                        <a:rPr lang="ru-RU" sz="1400" b="1" kern="1400" baseline="0" dirty="0" err="1" smtClean="0">
                          <a:solidFill>
                            <a:schemeClr val="tx1"/>
                          </a:solidFill>
                        </a:rPr>
                        <a:t>ТЭПов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</a:rPr>
                        <a:t> ТПУ с проектами планировок территории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b="1" kern="14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4400" b="1" kern="14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-42125"/>
            <a:ext cx="8112944" cy="584775"/>
          </a:xfrm>
          <a:prstGeom prst="rect">
            <a:avLst/>
          </a:prstGeom>
        </p:spPr>
        <p:txBody>
          <a:bodyPr vert="horz" lIns="36000" tIns="36000" rIns="36000" bIns="36000" rtlCol="0" anchor="ctr">
            <a:norm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all" spc="0" normalizeH="0" baseline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Определение Заказчика на разработку проектов планировки территории формирования Тпу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3385895"/>
              </p:ext>
            </p:extLst>
          </p:nvPr>
        </p:nvGraphicFramePr>
        <p:xfrm>
          <a:off x="251520" y="4117604"/>
          <a:ext cx="8640960" cy="2623764"/>
        </p:xfrm>
        <a:graphic>
          <a:graphicData uri="http://schemas.openxmlformats.org/drawingml/2006/table">
            <a:tbl>
              <a:tblPr firstRow="1" firstCol="1" lastRow="1" bandRow="1">
                <a:tableStyleId>{8A107856-5554-42FB-B03E-39F5DBC370BA}</a:tableStyleId>
              </a:tblPr>
              <a:tblGrid>
                <a:gridCol w="580905"/>
                <a:gridCol w="2904524"/>
                <a:gridCol w="2541459"/>
                <a:gridCol w="2614072"/>
              </a:tblGrid>
              <a:tr h="462888">
                <a:tc gridSpan="4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Инструментарий</a:t>
                      </a:r>
                      <a:r>
                        <a:rPr lang="ru-RU" sz="16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контроля </a:t>
                      </a:r>
                      <a:r>
                        <a:rPr lang="ru-RU" sz="16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Правительством</a:t>
                      </a:r>
                      <a:r>
                        <a:rPr lang="ru-RU" sz="16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Москвы за развитием территорий формирования ТПУ</a:t>
                      </a:r>
                      <a:r>
                        <a:rPr lang="ru-RU" sz="16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6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5901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0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 разработку и утверждение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Нормативный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документ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endParaRPr lang="ru-RU" sz="1400" b="1" kern="14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922643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Утверждение Технического задания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на разработку проекта планировки территории 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Москомархитектура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Постановление Правительства Москвы от 06.04.10. № 270-ПП (п.3.10)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учётом изменений от 28.09.11 № 459-ПП</a:t>
                      </a:r>
                      <a:endParaRPr lang="ru-RU" sz="105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07540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Утверждение проекта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планировки территорий формирования ТПУ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Москомархитектура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4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Градостроительный Кодекс города Москвы (статья</a:t>
                      </a:r>
                      <a:r>
                        <a:rPr lang="ru-RU" sz="1400" b="1" kern="140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40)</a:t>
                      </a:r>
                      <a:endParaRPr lang="ru-RU" sz="1400" b="1" kern="14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93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84010680"/>
              </p:ext>
            </p:extLst>
          </p:nvPr>
        </p:nvGraphicFramePr>
        <p:xfrm>
          <a:off x="67296" y="692696"/>
          <a:ext cx="9041208" cy="6210002"/>
        </p:xfrm>
        <a:graphic>
          <a:graphicData uri="http://schemas.openxmlformats.org/drawingml/2006/table">
            <a:tbl>
              <a:tblPr firstRow="1" firstCol="1" lastCol="1" bandRow="1" bandCol="1">
                <a:tableStyleId>{08FB837D-C827-4EFA-A057-4D05807E0F7C}</a:tableStyleId>
              </a:tblPr>
              <a:tblGrid>
                <a:gridCol w="1243587"/>
                <a:gridCol w="2259124"/>
                <a:gridCol w="5538497"/>
              </a:tblGrid>
              <a:tr h="477893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«МКЖД»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проекта планировки территории формирования ТПУ;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"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транспортно-пересадочного комплекса;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endParaRPr lang="ru-RU" sz="1200" b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2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Правительство Москвы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утверждение проекта планировки территории формирования ТПУ;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 развития улично-дорожной </a:t>
                      </a: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сети,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остановок и отстойно-разворотных площадок общественного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автотранспорта, метрополитена, паркингов, выноса инженерных сетей;</a:t>
                      </a: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465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«РЖД»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проектирование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железнодорожной инфраструктуры;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1295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3845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«МКЖД»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освобождение, аренда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(субаренда) земельных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 для размещения ТПУ;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Правительство Москвы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содействие в освобождении 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аренду земельных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участков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размещения ТПУ;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6413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«РЖД»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устранение наложений границ городских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земельных участков и полосы отвода МКЖД; </a:t>
                      </a: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земельных участков полосы отвода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МКЖД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передача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субаренду ОАО «МКЖД»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размещения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ТПУ;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01295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41154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«МКЖД»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ТПУ; паркингов;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реорганизация и развитие прилегающей к МКЖД территории;</a:t>
                      </a: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67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Правительство Москвы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остановок и отстойно-разворотных площадок общественного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автотранспорта, метрополитена,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развитие улично-дорожной сети, паркингов;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89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«РЖД»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железнодорожной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инфраструктуры;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электрификация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МКЖД;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0799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«МКЖД»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управление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проектом;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здания транспортно-пересадочного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комплекса;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19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Правительство Москвы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эксплуатация УДС и организация работы городского общественного наземного транспорта 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такси, паркингами;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69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ОАО «РЖД»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железнодорожной инфраструктуры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обеспечение безопасности пассажирских перевозок;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 rot="17852592">
            <a:off x="-355523" y="1379038"/>
            <a:ext cx="2040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Проектирование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 rot="17928817">
            <a:off x="-321423" y="2837252"/>
            <a:ext cx="188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Имущественно-земельные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отношения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 rot="17852592">
            <a:off x="-305349" y="4592969"/>
            <a:ext cx="177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Строительство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7852592">
            <a:off x="-84132" y="6036612"/>
            <a:ext cx="1378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Эксплуатация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187624" y="-27312"/>
            <a:ext cx="7956884" cy="648000"/>
          </a:xfrm>
        </p:spPr>
        <p:txBody>
          <a:bodyPr vert="horz" lIns="36000" tIns="36000" rIns="36000" bIns="36000" rtlCol="0" anchor="ctr">
            <a:normAutofit/>
          </a:bodyPr>
          <a:lstStyle/>
          <a:p>
            <a:r>
              <a:rPr lang="ru-RU" sz="16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Распределение зон ответственности по проекту мкжд</a:t>
            </a:r>
          </a:p>
        </p:txBody>
      </p:sp>
    </p:spTree>
    <p:extLst>
      <p:ext uri="{BB962C8B-B14F-4D97-AF65-F5344CB8AC3E}">
        <p14:creationId xmlns="" xmlns:p14="http://schemas.microsoft.com/office/powerpoint/2010/main" val="39487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6350" y="0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ВАРИАНТЫ ФОРМИРОВАНИЯ СТРУКТУРЫ ТПУ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971600" y="-16466"/>
            <a:ext cx="7810990" cy="565146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16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06874" y="4249663"/>
            <a:ext cx="1498451" cy="259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</a:rPr>
              <a:t>«Ограниченный»</a:t>
            </a: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5384" y="2636912"/>
            <a:ext cx="523106" cy="12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МКЖД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65812" y="2564904"/>
            <a:ext cx="523106" cy="124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accent3">
                    <a:lumMod val="50000"/>
                  </a:schemeClr>
                </a:solidFill>
              </a:rPr>
              <a:t>МКЖД</a:t>
            </a:r>
            <a:endParaRPr lang="ru-RU" sz="9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000033\Desktop\ТРАНСПОРТНЫЙ ЧАС\Материал по ТПУ Хромову к Мэру проект\слайд 3 структуры ТПУ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790" y="620688"/>
            <a:ext cx="8676456" cy="6128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764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37112"/>
            <a:ext cx="8496944" cy="574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Закрепление подходов к формированию ТПУ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  разработке и утверждении ТЗ на каждый ТПУ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229200"/>
            <a:ext cx="8496944" cy="15567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836712"/>
            <a:ext cx="8496944" cy="33843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Минимальный вариант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 без обеспечения  полноценных  комфортных пассажирских связей,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 без предоставления сопутствующих услуг,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 без инвестиционной составляющей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      - </a:t>
            </a:r>
            <a:r>
              <a:rPr lang="ru-RU" sz="2000" b="1" dirty="0" smtClean="0">
                <a:solidFill>
                  <a:schemeClr val="tx1"/>
                </a:solidFill>
              </a:rPr>
              <a:t>Ограниченный вариант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обеспечение ограниченных пассажирских связей, 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минимальные качественные параметры ТПУ,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без возможности комплексного развития прилегающих территорий;</a:t>
            </a:r>
          </a:p>
          <a:p>
            <a:endParaRPr lang="ru-RU" sz="200" b="1" dirty="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Комплексный вариант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обеспечение увязки всех видов транспорта в едином логистическом пространстве,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 гармонизированное развитие транспортной инфраструктуры и территории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5661248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При минимальном варианте – за счёт бюджетных средств, вносимых в УК ОАО «МКЖД»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При ограниченном варианте - привлеченные инвестиции при предоставлении</a:t>
            </a:r>
          </a:p>
          <a:p>
            <a:pPr marL="285750" indent="-285750"/>
            <a:r>
              <a:rPr lang="ru-RU" sz="1600" b="1" dirty="0" smtClean="0"/>
              <a:t>                                                                компенсационных участков под инвестиционное развитие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600" b="1" dirty="0" smtClean="0"/>
              <a:t>При комплексном варианте - привлеченные инвестиции под развитие ТПУ</a:t>
            </a:r>
          </a:p>
          <a:p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5301208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Определение источников </a:t>
            </a:r>
            <a:r>
              <a:rPr lang="ru-RU" b="1" dirty="0" smtClean="0"/>
              <a:t>финансирования   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0" y="-6991"/>
            <a:ext cx="9150350" cy="5760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0000">
                  <a:lumMod val="97000"/>
                  <a:lumOff val="3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9" y="79453"/>
            <a:ext cx="873183" cy="397219"/>
          </a:xfrm>
          <a:prstGeom prst="rect">
            <a:avLst/>
          </a:prstGeom>
        </p:spPr>
      </p:pic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043608" y="116632"/>
            <a:ext cx="8106742" cy="318924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spcBef>
                <a:spcPct val="0"/>
              </a:spcBef>
              <a:buNone/>
              <a:defRPr sz="16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/>
              <a:t>Выбор подхода к формированию зоны и структуры ТПУ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898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1193</Words>
  <Application>Microsoft Office PowerPoint</Application>
  <PresentationFormat>Экран (4:3)</PresentationFormat>
  <Paragraphs>233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Управление проектом МКЖД</vt:lpstr>
      <vt:lpstr>Слайд 4</vt:lpstr>
      <vt:lpstr>Функции Заказчика на проектирование и строительство ТПУ МКЖД</vt:lpstr>
      <vt:lpstr>Слайд 6</vt:lpstr>
      <vt:lpstr>Распределение зон ответственности по проекту мкжд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Дергачев Владимир</dc:creator>
  <cp:lastModifiedBy> </cp:lastModifiedBy>
  <cp:revision>181</cp:revision>
  <cp:lastPrinted>2012-03-20T15:13:48Z</cp:lastPrinted>
  <dcterms:created xsi:type="dcterms:W3CDTF">2012-03-20T07:21:11Z</dcterms:created>
  <dcterms:modified xsi:type="dcterms:W3CDTF">2012-03-27T11:21:43Z</dcterms:modified>
</cp:coreProperties>
</file>